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08-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Gene Regulatory Networks</a:t>
            </a:r>
          </a:p>
          <a:p>
            <a:pPr algn="ctr">
              <a:defRPr sz="1500" i="1">
                <a:solidFill>
                  <a:srgbClr val="1A1A2E"/>
                </a:solidFill>
              </a:defRPr>
            </a:pPr>
            <a:r>
              <a:t>From Transcription Factor to Phenotype — Modeling the Logic of Gene Expression</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HS-LS3-1, HS-LS1-4</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 gene regulatory network model that traces signal flow from transcription factor binding through mRNA production and protein synthesis to emergent cellular behavior</a:t>
            </a:r>
          </a:p>
          <a:p>
            <a:pPr>
              <a:spcBef>
                <a:spcPts val="800"/>
              </a:spcBef>
              <a:defRPr sz="1600">
                <a:solidFill>
                  <a:srgbClr val="1A1A2E"/>
                </a:solidFill>
              </a:defRPr>
            </a:pPr>
            <a:r>
              <a:t>  *  Analyze how promoter binding affinity, transcription and translation rates, and degradation kinetics interact to determine steady-state protein levels</a:t>
            </a:r>
          </a:p>
          <a:p>
            <a:pPr>
              <a:spcBef>
                <a:spcPts val="800"/>
              </a:spcBef>
              <a:defRPr sz="1600">
                <a:solidFill>
                  <a:srgbClr val="1A1A2E"/>
                </a:solidFill>
              </a:defRPr>
            </a:pPr>
            <a:r>
              <a:t>  *  Optimize regulatory network parameters to achieve desired gene expression patterns — including switches, oscillators, and dose-response curves</a:t>
            </a:r>
          </a:p>
          <a:p>
            <a:pPr>
              <a:spcBef>
                <a:spcPts val="800"/>
              </a:spcBef>
              <a:defRPr sz="1600">
                <a:solidFill>
                  <a:srgbClr val="1A1A2E"/>
                </a:solidFill>
              </a:defRPr>
            </a:pPr>
            <a:r>
              <a:t>  *  Evaluate how disruptions in regulatory network components lead to disease states including cancer, developmental disorders, and autoimmune conditions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Transcription Factor</a:t>
            </a:r>
          </a:p>
          <a:p>
            <a:pPr>
              <a:defRPr sz="1300" i="1">
                <a:solidFill>
                  <a:srgbClr val="1A1A2E"/>
                </a:solidFill>
              </a:defRPr>
            </a:pPr>
            <a:r>
              <a:t>     A protein that binds to specific DNA sequences (promoter and enhancer regions) to increase or decrease the transcription rate of a target gene — the molecular decision-makers that control which genes are expressed in a given cell at a given time</a:t>
            </a:r>
          </a:p>
          <a:p>
            <a:pPr>
              <a:spcBef>
                <a:spcPts val="800"/>
              </a:spcBef>
              <a:defRPr sz="1500" b="1">
                <a:solidFill>
                  <a:srgbClr val="0D1B2A"/>
                </a:solidFill>
              </a:defRPr>
            </a:pPr>
            <a:r>
              <a:t>  Promoter Binding Affinity</a:t>
            </a:r>
          </a:p>
          <a:p>
            <a:pPr>
              <a:defRPr sz="1300" i="1">
                <a:solidFill>
                  <a:srgbClr val="1A1A2E"/>
                </a:solidFill>
              </a:defRPr>
            </a:pPr>
            <a:r>
              <a:t>     The strength of the physical interaction between a transcription factor protein and its DNA binding site — measured by the dissociation constant (Kd), where lower Kd means tighter binding and stronger transcriptional activation or repression</a:t>
            </a:r>
          </a:p>
          <a:p>
            <a:pPr>
              <a:spcBef>
                <a:spcPts val="800"/>
              </a:spcBef>
              <a:defRPr sz="1500" b="1">
                <a:solidFill>
                  <a:srgbClr val="0D1B2A"/>
                </a:solidFill>
              </a:defRPr>
            </a:pPr>
            <a:r>
              <a:t>  Feedback Loop</a:t>
            </a:r>
          </a:p>
          <a:p>
            <a:pPr>
              <a:defRPr sz="1300" i="1">
                <a:solidFill>
                  <a:srgbClr val="1A1A2E"/>
                </a:solidFill>
              </a:defRPr>
            </a:pPr>
            <a:r>
              <a:t>     A regulatory circuit where the output of a gene expression pathway feeds back to influence its own input — negative feedback creates stable, self-correcting systems while positive feedback creates bistable switches that lock cells into distinct states</a:t>
            </a:r>
          </a:p>
          <a:p>
            <a:pPr>
              <a:spcBef>
                <a:spcPts val="800"/>
              </a:spcBef>
              <a:defRPr sz="1500" b="1">
                <a:solidFill>
                  <a:srgbClr val="0D1B2A"/>
                </a:solidFill>
              </a:defRPr>
            </a:pPr>
            <a:r>
              <a:t>  Epigenetic Modification</a:t>
            </a:r>
          </a:p>
          <a:p>
            <a:pPr>
              <a:defRPr sz="1300" i="1">
                <a:solidFill>
                  <a:srgbClr val="1A1A2E"/>
                </a:solidFill>
              </a:defRPr>
            </a:pPr>
            <a:r>
              <a:t>     Chemical modifications to DNA (methylation) or histone proteins (acetylation, methylation, phosphorylation) that alter gene expression without changing the DNA sequence — these modifications can be inherited through cell division and represent a layer of gene regulation above the genetic code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Your body has 20,000 genes but every cell only uses a fraction of them. Who decides which genes turn on, which stay off, and when — and what happens when that decision-making system breaks?</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From Transcription Factor to Phenotype — Modeling the Logic of Gene Expression. Today we'll build a MODEL to discover the answer!</a:t>
            </a:r>
          </a:p>
        </p:txBody>
      </p:sp>
      <p:pic>
        <p:nvPicPr>
          <p:cNvPr id="8" name="Picture 7" descr="G09L3-L08-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08-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Transcription Factor Concentration</a:t>
            </a:r>
          </a:p>
          <a:p>
            <a:pPr>
              <a:spcBef>
                <a:spcPts val="600"/>
              </a:spcBef>
              <a:defRPr sz="1600"/>
            </a:pPr>
            <a:r>
              <a:t>     *  Promoter Binding Affinity</a:t>
            </a:r>
          </a:p>
          <a:p>
            <a:pPr>
              <a:spcBef>
                <a:spcPts val="600"/>
              </a:spcBef>
              <a:defRPr sz="1600"/>
            </a:pPr>
            <a:r>
              <a:t>     *  mRNA Transcription Rate</a:t>
            </a:r>
          </a:p>
          <a:p>
            <a:pPr>
              <a:spcBef>
                <a:spcPts val="600"/>
              </a:spcBef>
              <a:defRPr sz="1600"/>
            </a:pPr>
            <a:r>
              <a:t>     *  mRNA Degradation Rate</a:t>
            </a:r>
          </a:p>
          <a:p>
            <a:pPr>
              <a:spcBef>
                <a:spcPts val="600"/>
              </a:spcBef>
              <a:defRPr sz="1600"/>
            </a:pPr>
            <a:r>
              <a:t>     *  Ribosome Availability</a:t>
            </a:r>
          </a:p>
          <a:p>
            <a:pPr>
              <a:spcBef>
                <a:spcPts val="600"/>
              </a:spcBef>
              <a:defRPr sz="1600"/>
            </a:pPr>
            <a:r>
              <a:t>     *  Protein Translation Rate</a:t>
            </a:r>
          </a:p>
          <a:p>
            <a:pPr>
              <a:spcBef>
                <a:spcPts val="600"/>
              </a:spcBef>
              <a:defRPr sz="1600"/>
            </a:pPr>
            <a:r>
              <a:t>     *  Protein Degradation Rate</a:t>
            </a:r>
          </a:p>
          <a:p>
            <a:pPr>
              <a:spcBef>
                <a:spcPts val="600"/>
              </a:spcBef>
              <a:defRPr sz="1600"/>
            </a:pPr>
            <a:r>
              <a:t>     *  Feedback Signal Strength</a:t>
            </a:r>
          </a:p>
          <a:p>
            <a:pPr>
              <a:spcBef>
                <a:spcPts val="600"/>
              </a:spcBef>
              <a:defRPr sz="1600"/>
            </a:pPr>
            <a:r>
              <a:t>     *  Epigenetic Modification</a:t>
            </a:r>
          </a:p>
          <a:p>
            <a:pPr>
              <a:spcBef>
                <a:spcPts val="600"/>
              </a:spcBef>
              <a:defRPr sz="1600"/>
            </a:pPr>
            <a:r>
              <a:t>     *  Regulatory Network Stability</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08-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Gene expression is not a simple on-off switch — it's a multi-layer cascade with degradation at every level. Even when Transcription Factor Concentration is high and Promoter Binding Affinity is strong, the resulting mRNA is constantly being destroyed by mRNA Degradation Rate. Any mRNA that survives must compete for limited Ribosome Availability to be translated into protein. The protein itself is constantly being degraded by Protein Degradation Rate. And the Feedback Signal Strength from the protein product loops back to change Transcription Factor Concentration or Promoter Binding Affinity — creating dynamic circuits that can oscillate, switch, or maintain precise steady states. Meanwhile, Epigenetic Modification acts as a master dimmer switch — if the chromatin is closed, nothing else matters. How does the cell maintain precise protein levels when every step is subject to production AND destruction simultaneously?</a:t>
            </a:r>
          </a:p>
        </p:txBody>
      </p:sp>
      <p:pic>
        <p:nvPicPr>
          <p:cNvPr id="8" name="Picture 7" descr="G09L3-L08-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Steady-State Gene Expression</a:t>
            </a:r>
          </a:p>
          <a:p>
            <a:pPr>
              <a:defRPr sz="1400"/>
            </a:pPr>
            <a:r>
              <a:t>     Set Transcription Factor Concentration to a stable moderate level with open chromatin — observe how the balance of production rates and degradation rates at every level determines the final steady-state protein output</a:t>
            </a:r>
          </a:p>
          <a:p>
            <a:pPr>
              <a:spcBef>
                <a:spcPts val="1200"/>
              </a:spcBef>
              <a:defRPr sz="1600" b="1"/>
            </a:pPr>
            <a:r>
              <a:t>Positive Feedback Switch</a:t>
            </a:r>
          </a:p>
          <a:p>
            <a:pPr>
              <a:defRPr sz="1400"/>
            </a:pPr>
            <a:r>
              <a:t>     Increase Feedback Signal Strength in positive mode — observe how the network transitions from a graded response to a bistable switch that locks into either a high or low expression state</a:t>
            </a:r>
          </a:p>
          <a:p>
            <a:pPr>
              <a:spcBef>
                <a:spcPts val="1200"/>
              </a:spcBef>
              <a:defRPr sz="1600" b="1"/>
            </a:pPr>
            <a:r>
              <a:t>Epigenetic Silencing</a:t>
            </a:r>
          </a:p>
          <a:p>
            <a:pPr>
              <a:defRPr sz="1400"/>
            </a:pPr>
            <a:r>
              <a:t>     Increase Epigenetic Modification to close the chromatin — observe how upstream Transcription Factor Concentration becomes irrelevant when the gene is physically inaccessible, mimicking developmental gene silencing</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Steady-state protein levels are determined by the RATIO of production to degradation at every level — doubling transcription rate doubles mRNA only if mRNA Degradation Rate stays constant, and doubling mRNA doubles protein only if Ribosome Availability and Protein Degradation Rate remain unchanged</a:t>
            </a:r>
          </a:p>
          <a:p>
            <a:pPr>
              <a:spcBef>
                <a:spcPts val="1000"/>
              </a:spcBef>
              <a:defRPr sz="1500">
                <a:solidFill>
                  <a:srgbClr val="1A1A2E"/>
                </a:solidFill>
              </a:defRPr>
            </a:pPr>
            <a:r>
              <a:t>  *  Positive feedback loops create bistable switches — the network flips between two stable states (high expression and low expression) with a sharp threshold, explaining how genetically identical cells can adopt completely different fates during development</a:t>
            </a:r>
          </a:p>
          <a:p>
            <a:pPr>
              <a:spcBef>
                <a:spcPts val="1000"/>
              </a:spcBef>
              <a:defRPr sz="1500">
                <a:solidFill>
                  <a:srgbClr val="1A1A2E"/>
                </a:solidFill>
              </a:defRPr>
            </a:pPr>
            <a:r>
              <a:t>  *  Epigenetic modifications act as a master override — when chromatin is closed by DNA methylation or repressive histone marks, no amount of Transcription Factor Concentration can activate the gene, explaining why a liver cell and a neuron have identical DNA but completely different gene expression profiles</a:t>
            </a:r>
          </a:p>
          <a:p>
            <a:pPr>
              <a:spcBef>
                <a:spcPts val="1000"/>
              </a:spcBef>
              <a:defRPr sz="1500">
                <a:solidFill>
                  <a:srgbClr val="1A1A2E"/>
                </a:solidFill>
              </a:defRPr>
            </a:pPr>
            <a:r>
              <a:t>  *  Negative feedback loops create stability and noise reduction — the protein represses its own gene, creating a self-correcting circuit that maintains consistent output despite random fluctuations in any individual component</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Your genome is not a simple blueprint — it's a dynamic regulatory network where 20,000 genes are controlled by thousands of transcription factors, each binding to specific promoter sequences with specific affinities, producing mRNA that is simultaneously being synthesized and degraded, translated by ribosomes that are a limited shared resource, producing proteins that are themselves being actively destroyed — and many of these proteins feed back to regulate their own genes and others. The ten components of this model capture the core logic: Transcription Factor Concentration and Promoter Binding Affinity determine how fast mRNA is made, mRNA and Protein Degradation Rates determine how fast molecules are destroyed, the balance creates steady-state levels, Feedback Signal Strength creates dynamic circuits (switches, oscillators, homeostats), and Epigenetic Modification sets the master accessibility of the entire locus. When this regulatory logic breaks — a transcription factor mutates, a feedback loop is disrupted, an epigenetic mark is lost — the consequence is disease: uncontrolled cell division (cancer), failed cell differentiation (developmental disorders), or misdirected immune responses (autoimmunity).</a:t>
            </a:r>
          </a:p>
        </p:txBody>
      </p:sp>
      <p:pic>
        <p:nvPicPr>
          <p:cNvPr id="8" name="Picture 7" descr="G09L3-L08-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Synthetic Gene Circuit for Biosensing</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synthetic gene regulatory circuit that detects an environmental signal (toxin, pathogen, pollutant) and produces a visible output (fluorescent protein, color change, electronic signal) for use as a living biosensor.</a:t>
            </a:r>
          </a:p>
          <a:p>
            <a:br/>
            <a:pPr>
              <a:spcBef>
                <a:spcPts val="1000"/>
              </a:spcBef>
              <a:defRPr sz="1600" b="1">
                <a:solidFill>
                  <a:srgbClr val="1A4780"/>
                </a:solidFill>
              </a:defRPr>
            </a:pPr>
            <a:r>
              <a:t>The Challenge:</a:t>
            </a:r>
          </a:p>
          <a:p>
            <a:pPr>
              <a:defRPr sz="1400"/>
            </a:pPr>
            <a:r>
              <a:t>A water quality monitoring agency needs a low-cost, deployable biosensor that can detect heavy metal contamination (lead, arsenic, mercury) in drinking water supplies across rural communities where laboratory testing is unavailable. Your synthetic biology team must design a gene regulatory circuit that senses the presence of heavy metals and produces a visible fluorescent signal proportional to contamination level. The biosensor must be sensitive, specific, and stable.</a:t>
            </a:r>
          </a:p>
          <a:p>
            <a:br/>
            <a:pPr>
              <a:spcBef>
                <a:spcPts val="1000"/>
              </a:spcBef>
              <a:defRPr sz="1600" b="1">
                <a:solidFill>
                  <a:srgbClr val="1A4780"/>
                </a:solidFill>
              </a:defRPr>
            </a:pPr>
            <a:r>
              <a:t>Think Like an Engineer:</a:t>
            </a:r>
          </a:p>
          <a:p>
            <a:pPr>
              <a:spcBef>
                <a:spcPts val="400"/>
              </a:spcBef>
              <a:defRPr sz="1300"/>
            </a:pPr>
            <a:r>
              <a:t>     *  What natural metal-responsive transcription factor would you use as your sensor element, and what Promoter Binding Affinity characteristics would you need?</a:t>
            </a:r>
          </a:p>
          <a:p>
            <a:pPr>
              <a:spcBef>
                <a:spcPts val="400"/>
              </a:spcBef>
              <a:defRPr sz="1300"/>
            </a:pPr>
            <a:r>
              <a:t>     *  How would you engineer the circuit to produce a signal proportional to contamination level rather than a simple on/off response?</a:t>
            </a:r>
          </a:p>
          <a:p>
            <a:pPr>
              <a:spcBef>
                <a:spcPts val="400"/>
              </a:spcBef>
              <a:defRPr sz="1300"/>
            </a:pPr>
            <a:r>
              <a:t>     *  What Feedback Signal Strength and type (positive or negative) would you include to improve sensitivity and reduce noise?</a:t>
            </a:r>
          </a:p>
        </p:txBody>
      </p:sp>
      <p:pic>
        <p:nvPicPr>
          <p:cNvPr id="7" name="Picture 6" descr="G09L3-L08-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Systems Biologists and Synthetic Biologists design and analyze gene regulatory networks for applications in medicine, biosensing, and biomanufacturing. They work for biotech companies (Ginkgo Bioworks, Twist Bioscience), pharmaceutical companies, academic research labs, and government agencies, earning $85,000-$180,000/year. Bioinformaticians who computationally model gene regulatory networks earn $80,000-$160,000/year.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